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6" r:id="rId4"/>
  </p:sldMasterIdLst>
  <p:notesMasterIdLst>
    <p:notesMasterId r:id="rId7"/>
  </p:notesMasterIdLst>
  <p:handoutMasterIdLst>
    <p:handoutMasterId r:id="rId8"/>
  </p:handoutMasterIdLst>
  <p:sldIdLst>
    <p:sldId id="4882" r:id="rId5"/>
    <p:sldId id="4883" r:id="rId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C"/>
    <a:srgbClr val="52576E"/>
    <a:srgbClr val="000099"/>
    <a:srgbClr val="C7C8C7"/>
    <a:srgbClr val="C9C8C9"/>
    <a:srgbClr val="000000"/>
    <a:srgbClr val="00ABCA"/>
    <a:srgbClr val="29A1BD"/>
    <a:srgbClr val="30B7D4"/>
    <a:srgbClr val="84B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4" autoAdjust="0"/>
    <p:restoredTop sz="86259" autoAdjust="0"/>
  </p:normalViewPr>
  <p:slideViewPr>
    <p:cSldViewPr snapToGrid="0" showGuides="1">
      <p:cViewPr varScale="1">
        <p:scale>
          <a:sx n="105" d="100"/>
          <a:sy n="105" d="100"/>
        </p:scale>
        <p:origin x="36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9/16/2020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single code has all the relevant physics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integrate existing codes with required physics and </a:t>
            </a:r>
            <a:r>
              <a:rPr lang="en-US" dirty="0" err="1"/>
              <a:t>numerics</a:t>
            </a:r>
            <a:r>
              <a:rPr lang="en-US" dirty="0"/>
              <a:t> into extensible software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APIs to allow for integration of other components (e.g. reduced-order)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able to be embedded in optimization and deep learning loops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as unconstrained as possible by computational resource limitations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remove most significant approximations / assumptions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emphasis on tighter coupling of both physics and length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2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single code has all the relevant physics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integrate existing codes with required physics and </a:t>
            </a:r>
            <a:r>
              <a:rPr lang="en-US" dirty="0" err="1"/>
              <a:t>numerics</a:t>
            </a:r>
            <a:r>
              <a:rPr lang="en-US" dirty="0"/>
              <a:t> into extensible software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APIs to allow for integration of other components (e.g. reduced-order)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able to be embedded in optimization and deep learning loops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as unconstrained as possible by computational resource limitations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remove most significant approximations / assumptions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emphasis on tighter coupling of both physics and length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220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57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123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60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033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3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8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83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88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9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19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83" r:id="rId2"/>
    <p:sldLayoutId id="2147483769" r:id="rId3"/>
    <p:sldLayoutId id="2147483770" r:id="rId4"/>
    <p:sldLayoutId id="2147483771" r:id="rId5"/>
    <p:sldLayoutId id="2147483773" r:id="rId6"/>
    <p:sldLayoutId id="2147483774" r:id="rId7"/>
    <p:sldLayoutId id="2147483775" r:id="rId8"/>
    <p:sldLayoutId id="2147483776" r:id="rId9"/>
    <p:sldLayoutId id="2147483780" r:id="rId10"/>
    <p:sldLayoutId id="2147483781" r:id="rId11"/>
    <p:sldLayoutId id="214748378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192" userDrawn="1">
          <p15:clr>
            <a:srgbClr val="F26B43"/>
          </p15:clr>
        </p15:guide>
        <p15:guide id="8" orient="horz" pos="912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68CB2A-D637-4A55-A362-61E6053A8421}"/>
              </a:ext>
            </a:extLst>
          </p:cNvPr>
          <p:cNvGrpSpPr/>
          <p:nvPr/>
        </p:nvGrpSpPr>
        <p:grpSpPr>
          <a:xfrm>
            <a:off x="46206" y="3991721"/>
            <a:ext cx="1975114" cy="2183169"/>
            <a:chOff x="101463" y="3991721"/>
            <a:chExt cx="1975114" cy="218316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6E65C70-C0D5-41FA-9F5E-7C7398069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63" y="4386082"/>
              <a:ext cx="1975114" cy="1788808"/>
            </a:xfrm>
            <a:prstGeom prst="rect">
              <a:avLst/>
            </a:prstGeom>
          </p:spPr>
        </p:pic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F1F5B86-A5FD-4154-BC20-C88DEA6666FB}"/>
                </a:ext>
              </a:extLst>
            </p:cNvPr>
            <p:cNvSpPr/>
            <p:nvPr/>
          </p:nvSpPr>
          <p:spPr>
            <a:xfrm rot="5400000">
              <a:off x="-177479" y="4270663"/>
              <a:ext cx="1323439" cy="765555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24844-4C55-4656-AF79-15E42B7B7137}"/>
              </a:ext>
            </a:extLst>
          </p:cNvPr>
          <p:cNvGrpSpPr/>
          <p:nvPr/>
        </p:nvGrpSpPr>
        <p:grpSpPr>
          <a:xfrm>
            <a:off x="1924146" y="3279337"/>
            <a:ext cx="3210299" cy="3460746"/>
            <a:chOff x="1924146" y="3279337"/>
            <a:chExt cx="3210299" cy="3460746"/>
          </a:xfrm>
        </p:grpSpPr>
        <p:pic>
          <p:nvPicPr>
            <p:cNvPr id="40" name="Picture 39" descr="A picture containing animal, invertebrate&#10;&#10;Description generated with very high confidence">
              <a:extLst>
                <a:ext uri="{FF2B5EF4-FFF2-40B4-BE49-F238E27FC236}">
                  <a16:creationId xmlns:a16="http://schemas.microsoft.com/office/drawing/2014/main" id="{24AF6538-AE77-4D1F-B364-29BFDB80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146" y="3279337"/>
              <a:ext cx="2305936" cy="12810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DC9A5D-8C9F-4E5C-B82F-8BCF0996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054" y="4578075"/>
              <a:ext cx="2162008" cy="2162008"/>
            </a:xfrm>
            <a:prstGeom prst="rect">
              <a:avLst/>
            </a:prstGeom>
          </p:spPr>
        </p:pic>
        <p:pic>
          <p:nvPicPr>
            <p:cNvPr id="41" name="Content Placeholder 2" descr="A picture containing stationary&#10;&#10;Description automatically generated">
              <a:extLst>
                <a:ext uri="{FF2B5EF4-FFF2-40B4-BE49-F238E27FC236}">
                  <a16:creationId xmlns:a16="http://schemas.microsoft.com/office/drawing/2014/main" id="{F95FCE63-A06F-4C35-9889-F7272CF2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230" y="3783842"/>
              <a:ext cx="1385215" cy="26696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E463B-746C-41A3-9667-A52E625A2DFA}"/>
              </a:ext>
            </a:extLst>
          </p:cNvPr>
          <p:cNvGrpSpPr/>
          <p:nvPr/>
        </p:nvGrpSpPr>
        <p:grpSpPr>
          <a:xfrm>
            <a:off x="9109747" y="4024303"/>
            <a:ext cx="2991211" cy="2726690"/>
            <a:chOff x="9109747" y="4024303"/>
            <a:chExt cx="2991211" cy="272669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4875D15-CB25-4EC1-9938-D6D717EE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9747" y="4041933"/>
              <a:ext cx="2991211" cy="2709060"/>
            </a:xfrm>
            <a:prstGeom prst="rect">
              <a:avLst/>
            </a:prstGeom>
          </p:spPr>
        </p:pic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E9A4FE9-EF14-4635-8E9A-B5DB1A15DF34}"/>
                </a:ext>
              </a:extLst>
            </p:cNvPr>
            <p:cNvSpPr/>
            <p:nvPr/>
          </p:nvSpPr>
          <p:spPr>
            <a:xfrm rot="5400000">
              <a:off x="8923019" y="4303245"/>
              <a:ext cx="1323439" cy="765555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BA68F4-11F9-0842-943E-4C699F54D168}"/>
              </a:ext>
            </a:extLst>
          </p:cNvPr>
          <p:cNvSpPr txBox="1"/>
          <p:nvPr/>
        </p:nvSpPr>
        <p:spPr>
          <a:xfrm>
            <a:off x="4934778" y="1484079"/>
            <a:ext cx="19514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Solid-solid phase transformation and other mesoscale phenomena during cooling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F8FCD-1395-1B45-AB4A-E3090847C36B}"/>
              </a:ext>
            </a:extLst>
          </p:cNvPr>
          <p:cNvSpPr txBox="1"/>
          <p:nvPr/>
        </p:nvSpPr>
        <p:spPr>
          <a:xfrm>
            <a:off x="7338210" y="1484079"/>
            <a:ext cx="238280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Response of microstructure to forces, synthesis of macroscale constitutive models from microscale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BD740-D076-4344-94D6-3354C0DAAB29}"/>
              </a:ext>
            </a:extLst>
          </p:cNvPr>
          <p:cNvSpPr txBox="1"/>
          <p:nvPr/>
        </p:nvSpPr>
        <p:spPr>
          <a:xfrm>
            <a:off x="9991725" y="1484079"/>
            <a:ext cx="2109233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Macroscale thermo-mechanics using improved constitutive properties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A0F132-03AE-8B4E-9EAC-749981A8C12F}"/>
              </a:ext>
            </a:extLst>
          </p:cNvPr>
          <p:cNvSpPr txBox="1"/>
          <p:nvPr/>
        </p:nvSpPr>
        <p:spPr>
          <a:xfrm>
            <a:off x="7556395" y="834156"/>
            <a:ext cx="18529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3: Micromechanical properties</a:t>
            </a:r>
            <a:endParaRPr lang="en-US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76B30F-6CCA-444A-B8FE-1635B1CB2023}"/>
              </a:ext>
            </a:extLst>
          </p:cNvPr>
          <p:cNvSpPr txBox="1"/>
          <p:nvPr/>
        </p:nvSpPr>
        <p:spPr>
          <a:xfrm>
            <a:off x="5126049" y="834156"/>
            <a:ext cx="148596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2: Late-time Microstructure</a:t>
            </a:r>
            <a:endParaRPr lang="en-US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49095-89E7-7C49-B206-08A7B850A4C5}"/>
              </a:ext>
            </a:extLst>
          </p:cNvPr>
          <p:cNvSpPr txBox="1"/>
          <p:nvPr/>
        </p:nvSpPr>
        <p:spPr>
          <a:xfrm>
            <a:off x="10353674" y="834156"/>
            <a:ext cx="164630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4: Full-part build simulation</a:t>
            </a:r>
            <a:endParaRPr lang="en-US" sz="20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750891-93E7-4142-9C5C-0C6E052C728F}"/>
              </a:ext>
            </a:extLst>
          </p:cNvPr>
          <p:cNvSpPr txBox="1"/>
          <p:nvPr/>
        </p:nvSpPr>
        <p:spPr>
          <a:xfrm>
            <a:off x="2695703" y="834156"/>
            <a:ext cx="148596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1: As-built microstructure</a:t>
            </a:r>
            <a:endParaRPr lang="en-US" sz="2000" b="1" dirty="0"/>
          </a:p>
        </p:txBody>
      </p:sp>
      <p:sp>
        <p:nvSpPr>
          <p:cNvPr id="109" name="Title 108">
            <a:extLst>
              <a:ext uri="{FF2B5EF4-FFF2-40B4-BE49-F238E27FC236}">
                <a16:creationId xmlns:a16="http://schemas.microsoft.com/office/drawing/2014/main" id="{EEB4AA50-62C3-456E-BAF4-C48AA88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624102"/>
          </a:xfrm>
        </p:spPr>
        <p:txBody>
          <a:bodyPr>
            <a:normAutofit/>
          </a:bodyPr>
          <a:lstStyle/>
          <a:p>
            <a:r>
              <a:rPr lang="en-US" dirty="0"/>
              <a:t>A full ExaAM simulation consists of five stages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A3C958-2BB9-421D-8F14-0727A5914A29}"/>
              </a:ext>
            </a:extLst>
          </p:cNvPr>
          <p:cNvGrpSpPr/>
          <p:nvPr/>
        </p:nvGrpSpPr>
        <p:grpSpPr>
          <a:xfrm>
            <a:off x="1950298" y="1458258"/>
            <a:ext cx="2984480" cy="1944921"/>
            <a:chOff x="338682" y="1171476"/>
            <a:chExt cx="2984480" cy="194492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1361F86-4E6F-244D-8C8C-179B54A5B281}"/>
                </a:ext>
              </a:extLst>
            </p:cNvPr>
            <p:cNvSpPr/>
            <p:nvPr/>
          </p:nvSpPr>
          <p:spPr>
            <a:xfrm>
              <a:off x="457200" y="1171476"/>
              <a:ext cx="2747445" cy="194492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8288" rtlCol="0" anchor="t"/>
            <a:lstStyle/>
            <a:p>
              <a:pPr algn="ctr"/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0CEFB-7A60-CA4C-A9F0-B7117E6DC625}"/>
                </a:ext>
              </a:extLst>
            </p:cNvPr>
            <p:cNvSpPr txBox="1"/>
            <p:nvPr/>
          </p:nvSpPr>
          <p:spPr>
            <a:xfrm>
              <a:off x="1057092" y="2539396"/>
              <a:ext cx="1547661" cy="5293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91440" tIns="18288" bIns="18288" rtlCol="0">
              <a:spAutoFit/>
            </a:bodyPr>
            <a:lstStyle/>
            <a:p>
              <a:pPr algn="ctr"/>
              <a:r>
                <a:rPr lang="en-US" sz="1600" dirty="0"/>
                <a:t>Grain-scale microstructure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D219DE-1C11-FB40-9986-BD3E70EB187F}"/>
                </a:ext>
              </a:extLst>
            </p:cNvPr>
            <p:cNvSpPr txBox="1"/>
            <p:nvPr/>
          </p:nvSpPr>
          <p:spPr>
            <a:xfrm>
              <a:off x="338682" y="2145376"/>
              <a:ext cx="12260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Latent heat, phase fractions</a:t>
              </a:r>
              <a:endParaRPr lang="en-US" sz="16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B4B12F-96DB-CC4A-9F6B-20B6E7E5E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59" y="2053789"/>
              <a:ext cx="1994" cy="5009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8B059C-0E63-E74C-91EE-D8E84ED11F65}"/>
                </a:ext>
              </a:extLst>
            </p:cNvPr>
            <p:cNvSpPr txBox="1"/>
            <p:nvPr/>
          </p:nvSpPr>
          <p:spPr>
            <a:xfrm>
              <a:off x="2109245" y="1431609"/>
              <a:ext cx="1213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Displacements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C65D6A-87F3-A34B-914F-7C1BAE1E9DBF}"/>
                </a:ext>
              </a:extLst>
            </p:cNvPr>
            <p:cNvSpPr txBox="1"/>
            <p:nvPr/>
          </p:nvSpPr>
          <p:spPr>
            <a:xfrm>
              <a:off x="403927" y="1545502"/>
              <a:ext cx="11209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Temperatures</a:t>
              </a:r>
              <a:endParaRPr lang="en-US" sz="1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B4299C-93E5-4541-9942-470EB5955ABE}"/>
                </a:ext>
              </a:extLst>
            </p:cNvPr>
            <p:cNvCxnSpPr/>
            <p:nvPr/>
          </p:nvCxnSpPr>
          <p:spPr>
            <a:xfrm>
              <a:off x="2157002" y="1481757"/>
              <a:ext cx="0" cy="288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32D86D1-4B12-424A-BDDF-AC9BF37B8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4974" y="1483717"/>
              <a:ext cx="0" cy="2958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E8018E-6B1D-DB41-9997-F5D7018EDAF9}"/>
                </a:ext>
              </a:extLst>
            </p:cNvPr>
            <p:cNvSpPr txBox="1"/>
            <p:nvPr/>
          </p:nvSpPr>
          <p:spPr>
            <a:xfrm>
              <a:off x="859372" y="1200110"/>
              <a:ext cx="1943100" cy="2831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91440" tIns="18288" bIns="18288" rtlCol="0">
              <a:spAutoFit/>
            </a:bodyPr>
            <a:lstStyle/>
            <a:p>
              <a:pPr algn="ctr"/>
              <a:r>
                <a:rPr lang="en-US" sz="1600" dirty="0" err="1"/>
                <a:t>Thermomechanics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986C2D-144B-4A08-8585-0C7EB0E97854}"/>
                </a:ext>
              </a:extLst>
            </p:cNvPr>
            <p:cNvSpPr txBox="1"/>
            <p:nvPr/>
          </p:nvSpPr>
          <p:spPr>
            <a:xfrm>
              <a:off x="2095608" y="2081162"/>
              <a:ext cx="11683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Temperatures</a:t>
              </a:r>
              <a:endParaRPr lang="en-US" sz="16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62F57C-C9FD-4D16-8B2A-D29AA94D9A4B}"/>
                </a:ext>
              </a:extLst>
            </p:cNvPr>
            <p:cNvCxnSpPr>
              <a:cxnSpLocks/>
            </p:cNvCxnSpPr>
            <p:nvPr/>
          </p:nvCxnSpPr>
          <p:spPr>
            <a:xfrm>
              <a:off x="1449815" y="2081162"/>
              <a:ext cx="5159" cy="473622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43F96E-8B5C-4933-9922-8CE91AB514D6}"/>
                </a:ext>
              </a:extLst>
            </p:cNvPr>
            <p:cNvSpPr txBox="1"/>
            <p:nvPr/>
          </p:nvSpPr>
          <p:spPr>
            <a:xfrm>
              <a:off x="1102993" y="1781235"/>
              <a:ext cx="1455859" cy="2831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91440" tIns="18288" bIns="18288" rtlCol="0">
              <a:spAutoFit/>
            </a:bodyPr>
            <a:lstStyle/>
            <a:p>
              <a:pPr algn="ctr"/>
              <a:r>
                <a:rPr lang="en-US" sz="1600" dirty="0"/>
                <a:t>Coupled CFD</a:t>
              </a:r>
            </a:p>
          </p:txBody>
        </p:sp>
      </p:grp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2188A31-5C5E-42F8-8E7F-247CBE61B5FB}"/>
              </a:ext>
            </a:extLst>
          </p:cNvPr>
          <p:cNvSpPr/>
          <p:nvPr/>
        </p:nvSpPr>
        <p:spPr>
          <a:xfrm>
            <a:off x="4468447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0126310-81DE-45CD-BDA6-8E342D3B99ED}"/>
              </a:ext>
            </a:extLst>
          </p:cNvPr>
          <p:cNvSpPr/>
          <p:nvPr/>
        </p:nvSpPr>
        <p:spPr>
          <a:xfrm>
            <a:off x="6898793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53C3704-B60B-489B-B90A-AA6F07C362B8}"/>
              </a:ext>
            </a:extLst>
          </p:cNvPr>
          <p:cNvSpPr/>
          <p:nvPr/>
        </p:nvSpPr>
        <p:spPr>
          <a:xfrm>
            <a:off x="9696073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C5F6D-1D64-4E86-9ED9-88713DCBF630}"/>
              </a:ext>
            </a:extLst>
          </p:cNvPr>
          <p:cNvSpPr txBox="1"/>
          <p:nvPr/>
        </p:nvSpPr>
        <p:spPr>
          <a:xfrm>
            <a:off x="140386" y="834156"/>
            <a:ext cx="161093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0: Full-part build simulation</a:t>
            </a:r>
            <a:endParaRPr lang="en-US" sz="2000" b="1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112918-A58B-49A6-905D-5C11075CF606}"/>
              </a:ext>
            </a:extLst>
          </p:cNvPr>
          <p:cNvSpPr/>
          <p:nvPr/>
        </p:nvSpPr>
        <p:spPr>
          <a:xfrm>
            <a:off x="2038101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7BF27D-0675-4984-83DA-40430B50165D}"/>
              </a:ext>
            </a:extLst>
          </p:cNvPr>
          <p:cNvSpPr txBox="1"/>
          <p:nvPr/>
        </p:nvSpPr>
        <p:spPr>
          <a:xfrm>
            <a:off x="20842" y="1484079"/>
            <a:ext cx="1884969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 macroscale thermo-mechanics using assumed properties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EA92AE-ECFD-4011-BAAE-D627AFAAE67D}"/>
              </a:ext>
            </a:extLst>
          </p:cNvPr>
          <p:cNvGrpSpPr/>
          <p:nvPr/>
        </p:nvGrpSpPr>
        <p:grpSpPr>
          <a:xfrm>
            <a:off x="6753204" y="2972254"/>
            <a:ext cx="3552814" cy="3721703"/>
            <a:chOff x="6657581" y="3028061"/>
            <a:chExt cx="3552814" cy="37217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BBAD56-FA21-4C4B-8C46-01CBCF74D54C}"/>
                </a:ext>
              </a:extLst>
            </p:cNvPr>
            <p:cNvGrpSpPr/>
            <p:nvPr/>
          </p:nvGrpSpPr>
          <p:grpSpPr>
            <a:xfrm>
              <a:off x="6657581" y="4718390"/>
              <a:ext cx="1797628" cy="2031374"/>
              <a:chOff x="6657581" y="4718390"/>
              <a:chExt cx="1797628" cy="2031374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54F25C7-739F-4378-9501-5EB58A810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7581" y="4718390"/>
                <a:ext cx="1797628" cy="1948295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9D01758-EE21-421D-AF0E-8577D37E140C}"/>
                  </a:ext>
                </a:extLst>
              </p:cNvPr>
              <p:cNvSpPr/>
              <p:nvPr/>
            </p:nvSpPr>
            <p:spPr>
              <a:xfrm>
                <a:off x="6743810" y="6367453"/>
                <a:ext cx="340395" cy="38231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2932C-FA0F-4CDE-8343-D4333552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2551" y="3028061"/>
              <a:ext cx="1797844" cy="1964531"/>
            </a:xfrm>
            <a:prstGeom prst="rect">
              <a:avLst/>
            </a:prstGeom>
          </p:spPr>
        </p:pic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BFD22F9B-C863-48A3-BC63-E6DFBF626914}"/>
                </a:ext>
              </a:extLst>
            </p:cNvPr>
            <p:cNvSpPr/>
            <p:nvPr/>
          </p:nvSpPr>
          <p:spPr>
            <a:xfrm rot="18982351">
              <a:off x="8344198" y="4480647"/>
              <a:ext cx="370824" cy="645783"/>
            </a:xfrm>
            <a:prstGeom prst="rightArrow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63AD625-0144-4538-BA46-EE6E7BECE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846" y="2879775"/>
            <a:ext cx="1973982" cy="2223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28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BA68F4-11F9-0842-943E-4C699F54D168}"/>
              </a:ext>
            </a:extLst>
          </p:cNvPr>
          <p:cNvSpPr txBox="1"/>
          <p:nvPr/>
        </p:nvSpPr>
        <p:spPr>
          <a:xfrm>
            <a:off x="4934778" y="1484079"/>
            <a:ext cx="18529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MEUMAPPS-SS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F8FCD-1395-1B45-AB4A-E3090847C36B}"/>
              </a:ext>
            </a:extLst>
          </p:cNvPr>
          <p:cNvSpPr txBox="1"/>
          <p:nvPr/>
        </p:nvSpPr>
        <p:spPr>
          <a:xfrm>
            <a:off x="7556395" y="1484079"/>
            <a:ext cx="18529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ExaConstit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BD740-D076-4344-94D6-3354C0DAAB29}"/>
              </a:ext>
            </a:extLst>
          </p:cNvPr>
          <p:cNvSpPr txBox="1"/>
          <p:nvPr/>
        </p:nvSpPr>
        <p:spPr>
          <a:xfrm>
            <a:off x="10353674" y="1484079"/>
            <a:ext cx="164630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Diablo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A0F132-03AE-8B4E-9EAC-749981A8C12F}"/>
              </a:ext>
            </a:extLst>
          </p:cNvPr>
          <p:cNvSpPr txBox="1"/>
          <p:nvPr/>
        </p:nvSpPr>
        <p:spPr>
          <a:xfrm>
            <a:off x="7556395" y="834156"/>
            <a:ext cx="18529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3: Micromechanical properties</a:t>
            </a:r>
            <a:endParaRPr lang="en-US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76B30F-6CCA-444A-B8FE-1635B1CB2023}"/>
              </a:ext>
            </a:extLst>
          </p:cNvPr>
          <p:cNvSpPr txBox="1"/>
          <p:nvPr/>
        </p:nvSpPr>
        <p:spPr>
          <a:xfrm>
            <a:off x="5126049" y="834156"/>
            <a:ext cx="148596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2: Late-time Microstructure</a:t>
            </a:r>
            <a:endParaRPr lang="en-US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49095-89E7-7C49-B206-08A7B850A4C5}"/>
              </a:ext>
            </a:extLst>
          </p:cNvPr>
          <p:cNvSpPr txBox="1"/>
          <p:nvPr/>
        </p:nvSpPr>
        <p:spPr>
          <a:xfrm>
            <a:off x="10353674" y="834156"/>
            <a:ext cx="164630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4: Full-part build simulation</a:t>
            </a:r>
            <a:endParaRPr lang="en-US" sz="20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750891-93E7-4142-9C5C-0C6E052C728F}"/>
              </a:ext>
            </a:extLst>
          </p:cNvPr>
          <p:cNvSpPr txBox="1"/>
          <p:nvPr/>
        </p:nvSpPr>
        <p:spPr>
          <a:xfrm>
            <a:off x="2695703" y="834156"/>
            <a:ext cx="148596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1: As-built microstructure</a:t>
            </a:r>
            <a:endParaRPr lang="en-US" sz="2000" b="1" dirty="0"/>
          </a:p>
        </p:txBody>
      </p:sp>
      <p:sp>
        <p:nvSpPr>
          <p:cNvPr id="109" name="Title 108">
            <a:extLst>
              <a:ext uri="{FF2B5EF4-FFF2-40B4-BE49-F238E27FC236}">
                <a16:creationId xmlns:a16="http://schemas.microsoft.com/office/drawing/2014/main" id="{EEB4AA50-62C3-456E-BAF4-C48AA88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64008"/>
            <a:ext cx="11657076" cy="707910"/>
          </a:xfrm>
        </p:spPr>
        <p:txBody>
          <a:bodyPr>
            <a:noAutofit/>
          </a:bodyPr>
          <a:lstStyle/>
          <a:p>
            <a:r>
              <a:rPr lang="en-US" sz="2800" dirty="0"/>
              <a:t>No single code has all the required physics</a:t>
            </a:r>
            <a:br>
              <a:rPr lang="en-US" sz="2800" dirty="0"/>
            </a:br>
            <a:r>
              <a:rPr lang="en-US" sz="2000" dirty="0"/>
              <a:t>ExaAM is leveraging and extending existing codes as well as developing new capabilities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1361F86-4E6F-244D-8C8C-179B54A5B281}"/>
              </a:ext>
            </a:extLst>
          </p:cNvPr>
          <p:cNvSpPr/>
          <p:nvPr/>
        </p:nvSpPr>
        <p:spPr>
          <a:xfrm>
            <a:off x="2068816" y="1458259"/>
            <a:ext cx="2747445" cy="172385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" rtlCol="0" anchor="t"/>
          <a:lstStyle/>
          <a:p>
            <a:pPr algn="ctr"/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0CEFB-7A60-CA4C-A9F0-B7117E6DC625}"/>
              </a:ext>
            </a:extLst>
          </p:cNvPr>
          <p:cNvSpPr txBox="1"/>
          <p:nvPr/>
        </p:nvSpPr>
        <p:spPr>
          <a:xfrm>
            <a:off x="2695703" y="2826178"/>
            <a:ext cx="1485966" cy="283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18288" bIns="18288" rtlCol="0">
            <a:spAutoFit/>
          </a:bodyPr>
          <a:lstStyle/>
          <a:p>
            <a:pPr algn="ctr"/>
            <a:r>
              <a:rPr lang="en-US" sz="1600" dirty="0"/>
              <a:t>ExaCA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D219DE-1C11-FB40-9986-BD3E70EB187F}"/>
              </a:ext>
            </a:extLst>
          </p:cNvPr>
          <p:cNvSpPr txBox="1"/>
          <p:nvPr/>
        </p:nvSpPr>
        <p:spPr>
          <a:xfrm>
            <a:off x="1950298" y="2432158"/>
            <a:ext cx="1226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Latent heat, phase fractions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B4B12F-96DB-CC4A-9F6B-20B6E7E5E8F8}"/>
              </a:ext>
            </a:extLst>
          </p:cNvPr>
          <p:cNvCxnSpPr>
            <a:cxnSpLocks/>
          </p:cNvCxnSpPr>
          <p:nvPr/>
        </p:nvCxnSpPr>
        <p:spPr>
          <a:xfrm flipH="1">
            <a:off x="3759675" y="2340571"/>
            <a:ext cx="1994" cy="5009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8B059C-0E63-E74C-91EE-D8E84ED11F65}"/>
              </a:ext>
            </a:extLst>
          </p:cNvPr>
          <p:cNvSpPr txBox="1"/>
          <p:nvPr/>
        </p:nvSpPr>
        <p:spPr>
          <a:xfrm>
            <a:off x="3720861" y="1718391"/>
            <a:ext cx="1213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Displacements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C65D6A-87F3-A34B-914F-7C1BAE1E9DBF}"/>
              </a:ext>
            </a:extLst>
          </p:cNvPr>
          <p:cNvSpPr txBox="1"/>
          <p:nvPr/>
        </p:nvSpPr>
        <p:spPr>
          <a:xfrm>
            <a:off x="2015543" y="1832284"/>
            <a:ext cx="1120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Temperatures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B4299C-93E5-4541-9942-470EB5955ABE}"/>
              </a:ext>
            </a:extLst>
          </p:cNvPr>
          <p:cNvCxnSpPr/>
          <p:nvPr/>
        </p:nvCxnSpPr>
        <p:spPr>
          <a:xfrm>
            <a:off x="3768618" y="1768539"/>
            <a:ext cx="0" cy="2882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2D86D1-4B12-424A-BDDF-AC9BF37B81CD}"/>
              </a:ext>
            </a:extLst>
          </p:cNvPr>
          <p:cNvCxnSpPr>
            <a:cxnSpLocks/>
          </p:cNvCxnSpPr>
          <p:nvPr/>
        </p:nvCxnSpPr>
        <p:spPr>
          <a:xfrm flipV="1">
            <a:off x="3066590" y="1770499"/>
            <a:ext cx="0" cy="295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0E8018E-6B1D-DB41-9997-F5D7018EDAF9}"/>
              </a:ext>
            </a:extLst>
          </p:cNvPr>
          <p:cNvSpPr txBox="1"/>
          <p:nvPr/>
        </p:nvSpPr>
        <p:spPr>
          <a:xfrm>
            <a:off x="2695703" y="1486892"/>
            <a:ext cx="1485966" cy="283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18288" bIns="18288" rtlCol="0">
            <a:spAutoFit/>
          </a:bodyPr>
          <a:lstStyle/>
          <a:p>
            <a:pPr algn="ctr"/>
            <a:r>
              <a:rPr lang="en-US" sz="1600" dirty="0"/>
              <a:t>Diablo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986C2D-144B-4A08-8585-0C7EB0E97854}"/>
              </a:ext>
            </a:extLst>
          </p:cNvPr>
          <p:cNvSpPr txBox="1"/>
          <p:nvPr/>
        </p:nvSpPr>
        <p:spPr>
          <a:xfrm>
            <a:off x="3707224" y="2367944"/>
            <a:ext cx="1168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Temperatures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62F57C-C9FD-4D16-8B2A-D29AA94D9A4B}"/>
              </a:ext>
            </a:extLst>
          </p:cNvPr>
          <p:cNvCxnSpPr>
            <a:cxnSpLocks/>
          </p:cNvCxnSpPr>
          <p:nvPr/>
        </p:nvCxnSpPr>
        <p:spPr>
          <a:xfrm>
            <a:off x="3061431" y="2367944"/>
            <a:ext cx="5159" cy="47362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43F96E-8B5C-4933-9922-8CE91AB514D6}"/>
              </a:ext>
            </a:extLst>
          </p:cNvPr>
          <p:cNvSpPr txBox="1"/>
          <p:nvPr/>
        </p:nvSpPr>
        <p:spPr>
          <a:xfrm>
            <a:off x="2695703" y="2068017"/>
            <a:ext cx="1485966" cy="283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18288" bIns="18288" rtlCol="0">
            <a:spAutoFit/>
          </a:bodyPr>
          <a:lstStyle/>
          <a:p>
            <a:pPr algn="ctr"/>
            <a:r>
              <a:rPr lang="en-US" sz="1600" dirty="0"/>
              <a:t>TruchasPBF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2188A31-5C5E-42F8-8E7F-247CBE61B5FB}"/>
              </a:ext>
            </a:extLst>
          </p:cNvPr>
          <p:cNvSpPr/>
          <p:nvPr/>
        </p:nvSpPr>
        <p:spPr>
          <a:xfrm>
            <a:off x="4468447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0126310-81DE-45CD-BDA6-8E342D3B99ED}"/>
              </a:ext>
            </a:extLst>
          </p:cNvPr>
          <p:cNvSpPr/>
          <p:nvPr/>
        </p:nvSpPr>
        <p:spPr>
          <a:xfrm>
            <a:off x="6898793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53C3704-B60B-489B-B90A-AA6F07C362B8}"/>
              </a:ext>
            </a:extLst>
          </p:cNvPr>
          <p:cNvSpPr/>
          <p:nvPr/>
        </p:nvSpPr>
        <p:spPr>
          <a:xfrm>
            <a:off x="9696073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C5F6D-1D64-4E86-9ED9-88713DCBF630}"/>
              </a:ext>
            </a:extLst>
          </p:cNvPr>
          <p:cNvSpPr txBox="1"/>
          <p:nvPr/>
        </p:nvSpPr>
        <p:spPr>
          <a:xfrm>
            <a:off x="140386" y="834156"/>
            <a:ext cx="161093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0: Full-part build simulation</a:t>
            </a:r>
            <a:endParaRPr lang="en-US" sz="2000" b="1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112918-A58B-49A6-905D-5C11075CF606}"/>
              </a:ext>
            </a:extLst>
          </p:cNvPr>
          <p:cNvSpPr/>
          <p:nvPr/>
        </p:nvSpPr>
        <p:spPr>
          <a:xfrm>
            <a:off x="2038101" y="875944"/>
            <a:ext cx="370824" cy="43964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7BF27D-0675-4984-83DA-40430B50165D}"/>
              </a:ext>
            </a:extLst>
          </p:cNvPr>
          <p:cNvSpPr txBox="1"/>
          <p:nvPr/>
        </p:nvSpPr>
        <p:spPr>
          <a:xfrm>
            <a:off x="140386" y="1484079"/>
            <a:ext cx="161093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Diablo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40B1062-104F-4EED-9D53-2EED45F7D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86972"/>
              </p:ext>
            </p:extLst>
          </p:nvPr>
        </p:nvGraphicFramePr>
        <p:xfrm>
          <a:off x="192024" y="3249123"/>
          <a:ext cx="11722458" cy="29874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4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4204">
                  <a:extLst>
                    <a:ext uri="{9D8B030D-6E8A-4147-A177-3AD203B41FA5}">
                      <a16:colId xmlns:a16="http://schemas.microsoft.com/office/drawing/2014/main" val="2574323308"/>
                    </a:ext>
                  </a:extLst>
                </a:gridCol>
              </a:tblGrid>
              <a:tr h="5485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TruchasPBF</a:t>
                      </a:r>
                      <a:endPara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ExaCA</a:t>
                      </a:r>
                      <a:endPara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MEUMAPPS-SS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ExaConstit</a:t>
                      </a:r>
                      <a:endParaRPr lang="en-US" sz="14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</a:rPr>
                        <a:t>Diablo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99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</a:rPr>
                        <a:t>Physical / Numerical Models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free-surface flow, heat trans., phase change, species diff.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cellular automata, grain growth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phase-field, solid-solid phase transformation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polycrystal plasticity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solid mechanics, heat &amp; mass trans, contact, implicit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33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</a:rPr>
                        <a:t>Computational Motifs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Eulerian FVM, structured grids, AMR, implicit mimetic finite difference, sparse linear algebra, nonlinear solvers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FDM, structured grids, AMR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Fourier spectral method, structured grids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Lagrangian FEM, unstructured grids, nonlinear mechanics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Lagrangian FEM, unstructured grids, adaptive h-refinement, nonlinear physics, staggered &amp; monolithic solvers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66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</a:rPr>
                        <a:t>Prog. Lang. (Model)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Fortran (MPI, OpenMP)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C++ (MPI, OpenMP)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Fortran (MPI, OpenMP)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C++ (MPI, CUDA)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Fortran (MPI)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061822"/>
                  </a:ext>
                </a:extLst>
              </a:tr>
              <a:tr h="549103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</a:rPr>
                        <a:t>Dependences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Hypre, AMReX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AMReX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P3DFFT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MFEM, Hypre, Metis,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SuperLU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/>
                        </a:rPr>
                        <a:t>Hypre, HDF5, Metis, Silo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64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245154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437</Words>
  <Application>Microsoft Office PowerPoint</Application>
  <PresentationFormat>Widescreen</PresentationFormat>
  <Paragraphs>79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Arial Black</vt:lpstr>
      <vt:lpstr>Arial Narrow</vt:lpstr>
      <vt:lpstr>Century Gothic</vt:lpstr>
      <vt:lpstr>1_ORNL</vt:lpstr>
      <vt:lpstr>A full ExaAM simulation consists of five stages</vt:lpstr>
      <vt:lpstr>No single code has all the required physics ExaAM is leveraging and extending existing codes as well as developing new capabilities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2018-10-25T20:34:01Z</dcterms:created>
  <dcterms:modified xsi:type="dcterms:W3CDTF">2020-09-16T04:30:20Z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